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6" r:id="rId8"/>
    <p:sldId id="267" r:id="rId9"/>
    <p:sldId id="268" r:id="rId10"/>
    <p:sldId id="269" r:id="rId11"/>
    <p:sldId id="262" r:id="rId12"/>
    <p:sldId id="263" r:id="rId13"/>
    <p:sldId id="264" r:id="rId14"/>
    <p:sldId id="26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35"/>
  </p:normalViewPr>
  <p:slideViewPr>
    <p:cSldViewPr snapToGrid="0">
      <p:cViewPr>
        <p:scale>
          <a:sx n="75" d="100"/>
          <a:sy n="75" d="100"/>
        </p:scale>
        <p:origin x="1296" y="1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59EB7-5AE8-2925-9971-DB349029BEF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95B82DE-5752-7B9A-16CF-23AA018B68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C7E8D5D-CC0A-89B6-9180-901AF4DAAE36}"/>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CBF6880B-9284-EBF6-2074-F6486FBE05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DE1D0B-B2F5-D13B-BC93-31970AA02EAF}"/>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30910315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C3B85-289B-D188-61F0-03294992A57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1A87307-ACE1-5D8B-947E-8538800300CA}"/>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F5836FA-1C01-CCB7-CC74-D356696E7329}"/>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7A2058C4-A7E0-1D66-2094-7B14608175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09C177-D1B1-B5BE-27F3-F61AAB0468D7}"/>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8057123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088C748-73A4-C0C0-F42A-2916A7E3DD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1694AF9-383A-0C03-4D6B-A6FF03D8EB0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9D3FB3F-B0A5-65FC-17F0-2ECA81B557E0}"/>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5BCCDB76-C51D-7813-1F70-7513373409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F0C99D-9582-A843-912D-A58B00914731}"/>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1194310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1A6430-B29F-39BD-B2DE-7B3921D4AE7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D0BAC8B-9732-491F-2F87-6B64C12783E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466E19B-F651-47B3-ED2F-BEC84C5E31FA}"/>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0E7DFB5C-5E50-DD2E-36CF-E1F6143793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A6B4FE-078A-0FBC-C2FC-C006C4FB192A}"/>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32945098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AB0C0-B4C2-18B8-E649-1533F7F64ACC}"/>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D38AAD6-FDDB-098D-2DC9-D05E07712EF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29686A2-C548-E092-3685-9734C46DA6B1}"/>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280078B9-62D6-E4D4-7E4C-529A4AB3B6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D7BE1-68D1-9451-F96B-E303BEC52399}"/>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2442321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4A42C-907A-BC0A-3010-8FD81D0043C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FF7D690-24BB-0D81-6033-3DCF5634EB0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3DE43199-2FE6-9C9A-2822-704C33B215B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53DC4D5-4EF7-D7B6-91CF-CDCB58F31CA6}"/>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6" name="Footer Placeholder 5">
            <a:extLst>
              <a:ext uri="{FF2B5EF4-FFF2-40B4-BE49-F238E27FC236}">
                <a16:creationId xmlns:a16="http://schemas.microsoft.com/office/drawing/2014/main" id="{A75CB2A9-B339-CDF2-BF78-E90CC5E57F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5DEBC3-0D4F-6417-10D9-91FE84E20C7D}"/>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1587356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56D3ED-1AB8-460C-6EB2-6F2AFD26223F}"/>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906B2B4-3166-7972-8AE6-A6DBEF94406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3165E30-1FD8-902F-1AFB-96035DB6C30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82923D1-544F-A071-B0E1-499AF34FDA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ED927CF-1AE3-5AE0-A660-11ABC2E9F26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236C2D3F-CCA7-1578-0302-D2FBCD3C1593}"/>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8" name="Footer Placeholder 7">
            <a:extLst>
              <a:ext uri="{FF2B5EF4-FFF2-40B4-BE49-F238E27FC236}">
                <a16:creationId xmlns:a16="http://schemas.microsoft.com/office/drawing/2014/main" id="{2CFBCAD1-10AF-0E2A-1198-C95FD88D6F7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3EB6B70-ECB5-1F7D-3BC2-50E51BA129F7}"/>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806451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4D88B8-C1B6-753B-3C17-21942C2C907D}"/>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852AE7-AA69-84D7-36AD-FFC350B5F3B0}"/>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4" name="Footer Placeholder 3">
            <a:extLst>
              <a:ext uri="{FF2B5EF4-FFF2-40B4-BE49-F238E27FC236}">
                <a16:creationId xmlns:a16="http://schemas.microsoft.com/office/drawing/2014/main" id="{19103E0C-9834-228D-877D-6101EECE397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AA9BEE-0C69-D2DE-78D3-13BD939E00D3}"/>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37061990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D09926-D70D-7A5B-D432-327FCB610ED0}"/>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3" name="Footer Placeholder 2">
            <a:extLst>
              <a:ext uri="{FF2B5EF4-FFF2-40B4-BE49-F238E27FC236}">
                <a16:creationId xmlns:a16="http://schemas.microsoft.com/office/drawing/2014/main" id="{C2BC2F7E-58B4-31D1-1D48-9CDEDDC7646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34B2EB9-7A08-BC3D-3F69-E205353F8A42}"/>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36438248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8296F-E1D9-8999-7350-B89F455E5CB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4983005-0233-0F7F-20CF-22EE532663B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B88F1E8-2139-14A0-E112-778C0549B8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0FD4AB9-DC44-EB7F-43DB-405684B14E8F}"/>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6" name="Footer Placeholder 5">
            <a:extLst>
              <a:ext uri="{FF2B5EF4-FFF2-40B4-BE49-F238E27FC236}">
                <a16:creationId xmlns:a16="http://schemas.microsoft.com/office/drawing/2014/main" id="{9DA4233B-FC80-0CFA-8D03-ACAE19C5FC7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576098-30B5-EC94-1F9E-5FA820FA8D60}"/>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18184708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41D07-B894-523F-1614-10E2BC0A14E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5260001-600F-EF6B-E934-88D0D879196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2320DE-D890-FDB8-24B0-FAF4756FED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9047191-835C-44D3-6204-A81A35647504}"/>
              </a:ext>
            </a:extLst>
          </p:cNvPr>
          <p:cNvSpPr>
            <a:spLocks noGrp="1"/>
          </p:cNvSpPr>
          <p:nvPr>
            <p:ph type="dt" sz="half" idx="10"/>
          </p:nvPr>
        </p:nvSpPr>
        <p:spPr/>
        <p:txBody>
          <a:bodyPr/>
          <a:lstStyle/>
          <a:p>
            <a:fld id="{E9EA303B-E601-AF47-8CED-214426A93071}" type="datetimeFigureOut">
              <a:rPr lang="en-US" smtClean="0"/>
              <a:t>10/13/25</a:t>
            </a:fld>
            <a:endParaRPr lang="en-US"/>
          </a:p>
        </p:txBody>
      </p:sp>
      <p:sp>
        <p:nvSpPr>
          <p:cNvPr id="6" name="Footer Placeholder 5">
            <a:extLst>
              <a:ext uri="{FF2B5EF4-FFF2-40B4-BE49-F238E27FC236}">
                <a16:creationId xmlns:a16="http://schemas.microsoft.com/office/drawing/2014/main" id="{69BFE90D-E0CA-8D2B-03B9-B3B93B8F52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BE7C4F-73D9-D481-4133-C5D8253B0534}"/>
              </a:ext>
            </a:extLst>
          </p:cNvPr>
          <p:cNvSpPr>
            <a:spLocks noGrp="1"/>
          </p:cNvSpPr>
          <p:nvPr>
            <p:ph type="sldNum" sz="quarter" idx="12"/>
          </p:nvPr>
        </p:nvSpPr>
        <p:spPr/>
        <p:txBody>
          <a:bodyPr/>
          <a:lstStyle/>
          <a:p>
            <a:fld id="{BBE52324-31F9-384D-8226-5552D2A830D3}" type="slidenum">
              <a:rPr lang="en-US" smtClean="0"/>
              <a:t>‹#›</a:t>
            </a:fld>
            <a:endParaRPr lang="en-US"/>
          </a:p>
        </p:txBody>
      </p:sp>
    </p:spTree>
    <p:extLst>
      <p:ext uri="{BB962C8B-B14F-4D97-AF65-F5344CB8AC3E}">
        <p14:creationId xmlns:p14="http://schemas.microsoft.com/office/powerpoint/2010/main" val="1615206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1B3579-7562-4926-4420-1C03903CD96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0EA12D2-941E-87E8-5B37-0E1107DF84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8EBDCF5-DFE9-AF46-A9D0-7A98EF95EC9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EA303B-E601-AF47-8CED-214426A93071}" type="datetimeFigureOut">
              <a:rPr lang="en-US" smtClean="0"/>
              <a:t>10/13/25</a:t>
            </a:fld>
            <a:endParaRPr lang="en-US"/>
          </a:p>
        </p:txBody>
      </p:sp>
      <p:sp>
        <p:nvSpPr>
          <p:cNvPr id="5" name="Footer Placeholder 4">
            <a:extLst>
              <a:ext uri="{FF2B5EF4-FFF2-40B4-BE49-F238E27FC236}">
                <a16:creationId xmlns:a16="http://schemas.microsoft.com/office/drawing/2014/main" id="{000764E2-D18E-D9C9-5F00-74F8DEFB92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DD01E8-928E-F9E7-9794-B898D8256E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E52324-31F9-384D-8226-5552D2A830D3}" type="slidenum">
              <a:rPr lang="en-US" smtClean="0"/>
              <a:t>‹#›</a:t>
            </a:fld>
            <a:endParaRPr lang="en-US"/>
          </a:p>
        </p:txBody>
      </p:sp>
    </p:spTree>
    <p:extLst>
      <p:ext uri="{BB962C8B-B14F-4D97-AF65-F5344CB8AC3E}">
        <p14:creationId xmlns:p14="http://schemas.microsoft.com/office/powerpoint/2010/main" val="39104974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D2190-ACC7-A83F-69E3-FBAE0BB28EB2}"/>
              </a:ext>
            </a:extLst>
          </p:cNvPr>
          <p:cNvSpPr>
            <a:spLocks noGrp="1"/>
          </p:cNvSpPr>
          <p:nvPr>
            <p:ph type="ctrTitle"/>
          </p:nvPr>
        </p:nvSpPr>
        <p:spPr/>
        <p:txBody>
          <a:bodyPr>
            <a:normAutofit/>
          </a:bodyPr>
          <a:lstStyle/>
          <a:p>
            <a:r>
              <a:rPr lang="en-IN" b="1" dirty="0">
                <a:solidFill>
                  <a:schemeClr val="accent2">
                    <a:lumMod val="75000"/>
                  </a:schemeClr>
                </a:solidFill>
              </a:rPr>
              <a:t>Agents introductions using </a:t>
            </a:r>
            <a:r>
              <a:rPr lang="en-IN" b="1" dirty="0" err="1">
                <a:solidFill>
                  <a:schemeClr val="accent2">
                    <a:lumMod val="75000"/>
                  </a:schemeClr>
                </a:solidFill>
              </a:rPr>
              <a:t>Langchain</a:t>
            </a:r>
            <a:r>
              <a:rPr lang="en-IN" b="1" dirty="0">
                <a:solidFill>
                  <a:schemeClr val="accent2">
                    <a:lumMod val="75000"/>
                  </a:schemeClr>
                </a:solidFill>
              </a:rPr>
              <a:t> </a:t>
            </a:r>
            <a:endParaRPr lang="en-US" b="1" dirty="0">
              <a:solidFill>
                <a:schemeClr val="accent2">
                  <a:lumMod val="75000"/>
                </a:schemeClr>
              </a:solidFill>
            </a:endParaRPr>
          </a:p>
        </p:txBody>
      </p:sp>
    </p:spTree>
    <p:extLst>
      <p:ext uri="{BB962C8B-B14F-4D97-AF65-F5344CB8AC3E}">
        <p14:creationId xmlns:p14="http://schemas.microsoft.com/office/powerpoint/2010/main" val="15503755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23B3-93CE-B266-5963-BE7D17D1F653}"/>
              </a:ext>
            </a:extLst>
          </p:cNvPr>
          <p:cNvSpPr>
            <a:spLocks noGrp="1"/>
          </p:cNvSpPr>
          <p:nvPr>
            <p:ph type="title"/>
          </p:nvPr>
        </p:nvSpPr>
        <p:spPr/>
        <p:txBody>
          <a:bodyPr/>
          <a:lstStyle/>
          <a:p>
            <a:r>
              <a:rPr lang="en-IN" b="1" dirty="0"/>
              <a:t>Run &amp; Test the Agent</a:t>
            </a:r>
            <a:endParaRPr lang="en-US" dirty="0"/>
          </a:p>
        </p:txBody>
      </p:sp>
      <p:sp>
        <p:nvSpPr>
          <p:cNvPr id="4" name="Rectangle 1">
            <a:extLst>
              <a:ext uri="{FF2B5EF4-FFF2-40B4-BE49-F238E27FC236}">
                <a16:creationId xmlns:a16="http://schemas.microsoft.com/office/drawing/2014/main" id="{0253C9B1-E9B8-B9E4-E745-88DD5D700CF5}"/>
              </a:ext>
            </a:extLst>
          </p:cNvPr>
          <p:cNvSpPr>
            <a:spLocks noGrp="1" noChangeArrowheads="1"/>
          </p:cNvSpPr>
          <p:nvPr>
            <p:ph idx="1"/>
          </p:nvPr>
        </p:nvSpPr>
        <p:spPr bwMode="auto">
          <a:xfrm>
            <a:off x="738809" y="1674674"/>
            <a:ext cx="7227748" cy="1754326"/>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rgbClr val="242424"/>
                </a:solidFill>
                <a:effectLst/>
                <a:latin typeface="source-code-pro"/>
              </a:rPr>
              <a:t>question = </a:t>
            </a:r>
            <a:r>
              <a:rPr kumimoji="0" lang="en-US" altLang="en-US" sz="1800" b="0" i="0" u="none" strike="noStrike" cap="none" normalizeH="0" baseline="0" dirty="0">
                <a:ln>
                  <a:noFill/>
                </a:ln>
                <a:solidFill>
                  <a:srgbClr val="C41A16"/>
                </a:solidFill>
                <a:effectLst/>
                <a:latin typeface="source-code-pro"/>
              </a:rPr>
              <a:t>"Tell me about Action Park?"</a:t>
            </a:r>
            <a:br>
              <a:rPr kumimoji="0" lang="en-US" altLang="en-US" sz="1800" b="0" i="0" u="none" strike="noStrike" cap="none" normalizeH="0" baseline="0" dirty="0">
                <a:ln>
                  <a:noFill/>
                </a:ln>
                <a:solidFill>
                  <a:schemeClr val="tx1"/>
                </a:solidFill>
                <a:effectLst/>
              </a:rPr>
            </a:br>
            <a:br>
              <a:rPr kumimoji="0" lang="en-US" altLang="en-US" sz="1800" b="0" i="0" u="none" strike="noStrike" cap="none" normalizeH="0" baseline="0" dirty="0">
                <a:ln>
                  <a:noFill/>
                </a:ln>
                <a:solidFill>
                  <a:schemeClr val="tx1"/>
                </a:solidFill>
                <a:effectLst/>
              </a:rPr>
            </a:br>
            <a:r>
              <a:rPr kumimoji="0" lang="en-US" altLang="en-US" sz="1800" b="0" i="0" u="none" strike="noStrike" cap="none" normalizeH="0" baseline="0" dirty="0" err="1">
                <a:ln>
                  <a:noFill/>
                </a:ln>
                <a:solidFill>
                  <a:srgbClr val="242424"/>
                </a:solidFill>
                <a:effectLst/>
                <a:latin typeface="source-code-pro"/>
              </a:rPr>
              <a:t>agent_executor</a:t>
            </a:r>
            <a:r>
              <a:rPr kumimoji="0" lang="en-US" altLang="en-US" sz="1800" b="0" i="0" u="none" strike="noStrike" cap="none" normalizeH="0" baseline="0" dirty="0">
                <a:ln>
                  <a:noFill/>
                </a:ln>
                <a:solidFill>
                  <a:srgbClr val="242424"/>
                </a:solidFill>
                <a:effectLst/>
                <a:latin typeface="source-code-pro"/>
              </a:rPr>
              <a:t> = </a:t>
            </a:r>
            <a:r>
              <a:rPr kumimoji="0" lang="en-US" altLang="en-US" sz="1800" b="0" i="0" u="none" strike="noStrike" cap="none" normalizeH="0" baseline="0" dirty="0" err="1">
                <a:ln>
                  <a:noFill/>
                </a:ln>
                <a:solidFill>
                  <a:srgbClr val="242424"/>
                </a:solidFill>
                <a:effectLst/>
                <a:latin typeface="source-code-pro"/>
              </a:rPr>
              <a:t>AgentExecutor</a:t>
            </a:r>
            <a:r>
              <a:rPr kumimoji="0" lang="en-US" altLang="en-US" sz="1800" b="0" i="0" u="none" strike="noStrike" cap="none" normalizeH="0" baseline="0" dirty="0">
                <a:ln>
                  <a:noFill/>
                </a:ln>
                <a:solidFill>
                  <a:srgbClr val="242424"/>
                </a:solidFill>
                <a:effectLst/>
                <a:latin typeface="source-code-pro"/>
              </a:rPr>
              <a:t>(agent=agent, tools=tools, verbose=</a:t>
            </a:r>
            <a:r>
              <a:rPr kumimoji="0" lang="en-US" altLang="en-US" sz="1800" b="0" i="0" u="none" strike="noStrike" cap="none" normalizeH="0" baseline="0" dirty="0">
                <a:ln>
                  <a:noFill/>
                </a:ln>
                <a:solidFill>
                  <a:srgbClr val="AA0D91"/>
                </a:solidFill>
                <a:effectLst/>
                <a:latin typeface="source-code-pro"/>
              </a:rPr>
              <a:t>True</a:t>
            </a:r>
            <a:r>
              <a:rPr kumimoji="0" lang="en-US" altLang="en-US" sz="1800" b="0" i="0" u="none" strike="noStrike" cap="none" normalizeH="0" baseline="0" dirty="0">
                <a:ln>
                  <a:noFill/>
                </a:ln>
                <a:solidFill>
                  <a:srgbClr val="242424"/>
                </a:solidFill>
                <a:effectLst/>
                <a:latin typeface="source-code-pro"/>
              </a:rPr>
              <a:t>)</a:t>
            </a:r>
            <a:br>
              <a:rPr kumimoji="0" lang="en-US" altLang="en-US" sz="1800" b="0" i="0" u="none" strike="noStrike" cap="none" normalizeH="0" baseline="0" dirty="0">
                <a:ln>
                  <a:noFill/>
                </a:ln>
                <a:solidFill>
                  <a:schemeClr val="tx1"/>
                </a:solidFill>
                <a:effectLst/>
              </a:rPr>
            </a:br>
            <a:r>
              <a:rPr kumimoji="0" lang="en-US" altLang="en-US" sz="1800" b="0" i="0" u="none" strike="noStrike" cap="none" normalizeH="0" baseline="0" dirty="0" err="1">
                <a:ln>
                  <a:noFill/>
                </a:ln>
                <a:solidFill>
                  <a:srgbClr val="242424"/>
                </a:solidFill>
                <a:effectLst/>
                <a:latin typeface="source-code-pro"/>
              </a:rPr>
              <a:t>raw_response</a:t>
            </a:r>
            <a:r>
              <a:rPr kumimoji="0" lang="en-US" altLang="en-US" sz="1800" b="0" i="0" u="none" strike="noStrike" cap="none" normalizeH="0" baseline="0" dirty="0">
                <a:ln>
                  <a:noFill/>
                </a:ln>
                <a:solidFill>
                  <a:srgbClr val="242424"/>
                </a:solidFill>
                <a:effectLst/>
                <a:latin typeface="source-code-pro"/>
              </a:rPr>
              <a:t> = </a:t>
            </a:r>
            <a:r>
              <a:rPr kumimoji="0" lang="en-US" altLang="en-US" sz="1800" b="0" i="0" u="none" strike="noStrike" cap="none" normalizeH="0" baseline="0" dirty="0" err="1">
                <a:ln>
                  <a:noFill/>
                </a:ln>
                <a:solidFill>
                  <a:srgbClr val="242424"/>
                </a:solidFill>
                <a:effectLst/>
                <a:latin typeface="source-code-pro"/>
              </a:rPr>
              <a:t>agent_executor.invoke</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a:ln>
                  <a:noFill/>
                </a:ln>
                <a:solidFill>
                  <a:srgbClr val="C41A16"/>
                </a:solidFill>
                <a:effectLst/>
                <a:latin typeface="source-code-pro"/>
              </a:rPr>
              <a:t>"query"</a:t>
            </a:r>
            <a:r>
              <a:rPr kumimoji="0" lang="en-US" altLang="en-US" sz="1800" b="0" i="0" u="none" strike="noStrike" cap="none" normalizeH="0" baseline="0" dirty="0">
                <a:ln>
                  <a:noFill/>
                </a:ln>
                <a:solidFill>
                  <a:srgbClr val="242424"/>
                </a:solidFill>
                <a:effectLst/>
                <a:latin typeface="source-code-pro"/>
              </a:rPr>
              <a:t>: question})</a:t>
            </a:r>
            <a:br>
              <a:rPr kumimoji="0" lang="en-US" altLang="en-US" sz="1800" b="0" i="0" u="none" strike="noStrike" cap="none" normalizeH="0" baseline="0" dirty="0">
                <a:ln>
                  <a:noFill/>
                </a:ln>
                <a:solidFill>
                  <a:schemeClr val="tx1"/>
                </a:solidFill>
                <a:effectLst/>
              </a:rPr>
            </a:br>
            <a:r>
              <a:rPr kumimoji="0" lang="en-US" altLang="en-US" sz="1800" b="0" i="0" u="none" strike="noStrike" cap="none" normalizeH="0" baseline="0" dirty="0" err="1">
                <a:ln>
                  <a:noFill/>
                </a:ln>
                <a:solidFill>
                  <a:srgbClr val="242424"/>
                </a:solidFill>
                <a:effectLst/>
                <a:latin typeface="source-code-pro"/>
              </a:rPr>
              <a:t>structured_response</a:t>
            </a:r>
            <a:r>
              <a:rPr kumimoji="0" lang="en-US" altLang="en-US" sz="1800" b="0" i="0" u="none" strike="noStrike" cap="none" normalizeH="0" baseline="0" dirty="0">
                <a:ln>
                  <a:noFill/>
                </a:ln>
                <a:solidFill>
                  <a:srgbClr val="242424"/>
                </a:solidFill>
                <a:effectLst/>
                <a:latin typeface="source-code-pro"/>
              </a:rPr>
              <a:t> = </a:t>
            </a:r>
            <a:r>
              <a:rPr kumimoji="0" lang="en-US" altLang="en-US" sz="1800" b="0" i="0" u="none" strike="noStrike" cap="none" normalizeH="0" baseline="0" dirty="0" err="1">
                <a:ln>
                  <a:noFill/>
                </a:ln>
                <a:solidFill>
                  <a:srgbClr val="242424"/>
                </a:solidFill>
                <a:effectLst/>
                <a:latin typeface="source-code-pro"/>
              </a:rPr>
              <a:t>parser.parse</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err="1">
                <a:ln>
                  <a:noFill/>
                </a:ln>
                <a:solidFill>
                  <a:srgbClr val="242424"/>
                </a:solidFill>
                <a:effectLst/>
                <a:latin typeface="source-code-pro"/>
              </a:rPr>
              <a:t>raw_response.get</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a:ln>
                  <a:noFill/>
                </a:ln>
                <a:solidFill>
                  <a:srgbClr val="C41A16"/>
                </a:solidFill>
                <a:effectLst/>
                <a:latin typeface="source-code-pro"/>
              </a:rPr>
              <a:t>"output"</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a:ln>
                  <a:noFill/>
                </a:ln>
                <a:solidFill>
                  <a:srgbClr val="1C00CF"/>
                </a:solidFill>
                <a:effectLst/>
                <a:latin typeface="source-code-pro"/>
              </a:rPr>
              <a:t>0</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a:ln>
                  <a:noFill/>
                </a:ln>
                <a:solidFill>
                  <a:srgbClr val="C41A16"/>
                </a:solidFill>
                <a:effectLst/>
                <a:latin typeface="source-code-pro"/>
              </a:rPr>
              <a:t>"text"</a:t>
            </a:r>
            <a:r>
              <a:rPr kumimoji="0" lang="en-US" altLang="en-US" sz="1800" b="0" i="0" u="none" strike="noStrike" cap="none" normalizeH="0" baseline="0" dirty="0">
                <a:ln>
                  <a:noFill/>
                </a:ln>
                <a:solidFill>
                  <a:srgbClr val="242424"/>
                </a:solidFill>
                <a:effectLst/>
                <a:latin typeface="source-code-pro"/>
              </a:rPr>
              <a:t>])</a:t>
            </a:r>
            <a:br>
              <a:rPr kumimoji="0" lang="en-US" altLang="en-US" sz="1800" b="0" i="0" u="none" strike="noStrike" cap="none" normalizeH="0" baseline="0" dirty="0">
                <a:ln>
                  <a:noFill/>
                </a:ln>
                <a:solidFill>
                  <a:schemeClr val="tx1"/>
                </a:solidFill>
                <a:effectLst/>
              </a:rPr>
            </a:br>
            <a:r>
              <a:rPr kumimoji="0" lang="en-US" altLang="en-US" sz="1800" b="0" i="0" u="none" strike="noStrike" cap="none" normalizeH="0" baseline="0" dirty="0">
                <a:ln>
                  <a:noFill/>
                </a:ln>
                <a:solidFill>
                  <a:srgbClr val="5C2699"/>
                </a:solidFill>
                <a:effectLst/>
                <a:latin typeface="source-code-pro"/>
              </a:rPr>
              <a:t>print</a:t>
            </a:r>
            <a:r>
              <a:rPr kumimoji="0" lang="en-US" altLang="en-US" sz="1800" b="0" i="0" u="none" strike="noStrike" cap="none" normalizeH="0" baseline="0" dirty="0">
                <a:ln>
                  <a:noFill/>
                </a:ln>
                <a:solidFill>
                  <a:srgbClr val="242424"/>
                </a:solidFill>
                <a:effectLst/>
                <a:latin typeface="source-code-pro"/>
              </a:rPr>
              <a:t>(</a:t>
            </a:r>
            <a:r>
              <a:rPr kumimoji="0" lang="en-US" altLang="en-US" sz="1800" b="0" i="0" u="none" strike="noStrike" cap="none" normalizeH="0" baseline="0" dirty="0" err="1">
                <a:ln>
                  <a:noFill/>
                </a:ln>
                <a:solidFill>
                  <a:srgbClr val="242424"/>
                </a:solidFill>
                <a:effectLst/>
                <a:latin typeface="source-code-pro"/>
              </a:rPr>
              <a:t>structured_response</a:t>
            </a:r>
            <a:r>
              <a:rPr kumimoji="0" lang="en-US" altLang="en-US" sz="1800" b="0" i="0" u="none" strike="noStrike" cap="none" normalizeH="0" baseline="0" dirty="0">
                <a:ln>
                  <a:noFill/>
                </a:ln>
                <a:solidFill>
                  <a:srgbClr val="242424"/>
                </a:solidFill>
                <a:effectLst/>
                <a:latin typeface="source-code-pr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9136318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3BC60-06E2-EB3D-E72E-97710FEDBFE7}"/>
              </a:ext>
            </a:extLst>
          </p:cNvPr>
          <p:cNvSpPr>
            <a:spLocks noGrp="1"/>
          </p:cNvSpPr>
          <p:nvPr>
            <p:ph type="title"/>
          </p:nvPr>
        </p:nvSpPr>
        <p:spPr/>
        <p:txBody>
          <a:bodyPr/>
          <a:lstStyle/>
          <a:p>
            <a:r>
              <a:rPr lang="en-IN" b="1" dirty="0"/>
              <a:t>Types of Agents or Agentic Patterns</a:t>
            </a:r>
            <a:endParaRPr lang="en-US" b="1" dirty="0"/>
          </a:p>
        </p:txBody>
      </p:sp>
      <p:sp>
        <p:nvSpPr>
          <p:cNvPr id="3" name="Content Placeholder 2">
            <a:extLst>
              <a:ext uri="{FF2B5EF4-FFF2-40B4-BE49-F238E27FC236}">
                <a16:creationId xmlns:a16="http://schemas.microsoft.com/office/drawing/2014/main" id="{805AF8F0-4820-02F2-5F42-942125CC4074}"/>
              </a:ext>
            </a:extLst>
          </p:cNvPr>
          <p:cNvSpPr>
            <a:spLocks noGrp="1"/>
          </p:cNvSpPr>
          <p:nvPr>
            <p:ph idx="1"/>
          </p:nvPr>
        </p:nvSpPr>
        <p:spPr/>
        <p:txBody>
          <a:bodyPr>
            <a:normAutofit lnSpcReduction="10000"/>
          </a:bodyPr>
          <a:lstStyle/>
          <a:p>
            <a:r>
              <a:rPr lang="en-IN" dirty="0"/>
              <a:t>﻿﻿﻿Tool Calling</a:t>
            </a:r>
          </a:p>
          <a:p>
            <a:r>
              <a:rPr lang="en-IN" dirty="0"/>
              <a:t>﻿﻿﻿Structure Output</a:t>
            </a:r>
          </a:p>
          <a:p>
            <a:r>
              <a:rPr lang="en-IN" dirty="0"/>
              <a:t>﻿﻿﻿Human in Loop</a:t>
            </a:r>
          </a:p>
          <a:p>
            <a:r>
              <a:rPr lang="en-IN" dirty="0"/>
              <a:t>﻿﻿﻿Map- Reduce</a:t>
            </a:r>
          </a:p>
          <a:p>
            <a:r>
              <a:rPr lang="en-IN" dirty="0"/>
              <a:t>﻿﻿﻿</a:t>
            </a:r>
            <a:r>
              <a:rPr lang="en-IN" dirty="0" err="1"/>
              <a:t>MultiAgents</a:t>
            </a:r>
            <a:endParaRPr lang="en-IN" dirty="0"/>
          </a:p>
          <a:p>
            <a:r>
              <a:rPr lang="en-IN" dirty="0"/>
              <a:t>﻿﻿﻿Planning</a:t>
            </a:r>
          </a:p>
          <a:p>
            <a:r>
              <a:rPr lang="en-IN" dirty="0"/>
              <a:t>﻿﻿﻿Reflection(Reflex Agents)</a:t>
            </a:r>
          </a:p>
          <a:p>
            <a:r>
              <a:rPr lang="en-IN" dirty="0"/>
              <a:t>﻿﻿﻿</a:t>
            </a:r>
            <a:r>
              <a:rPr lang="en-IN" dirty="0" err="1"/>
              <a:t>ReAct</a:t>
            </a:r>
            <a:r>
              <a:rPr lang="en-IN" dirty="0"/>
              <a:t> Agent(Learning Agents)</a:t>
            </a:r>
          </a:p>
          <a:p>
            <a:r>
              <a:rPr lang="en-IN" dirty="0"/>
              <a:t>﻿﻿﻿Hierarchical Agents</a:t>
            </a:r>
          </a:p>
          <a:p>
            <a:endParaRPr lang="en-US" dirty="0"/>
          </a:p>
        </p:txBody>
      </p:sp>
    </p:spTree>
    <p:extLst>
      <p:ext uri="{BB962C8B-B14F-4D97-AF65-F5344CB8AC3E}">
        <p14:creationId xmlns:p14="http://schemas.microsoft.com/office/powerpoint/2010/main" val="18800561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5ED0A-5CB7-4DAB-6E76-4691F46A3259}"/>
              </a:ext>
            </a:extLst>
          </p:cNvPr>
          <p:cNvSpPr>
            <a:spLocks noGrp="1"/>
          </p:cNvSpPr>
          <p:nvPr>
            <p:ph type="title"/>
          </p:nvPr>
        </p:nvSpPr>
        <p:spPr/>
        <p:txBody>
          <a:bodyPr/>
          <a:lstStyle/>
          <a:p>
            <a:r>
              <a:rPr lang="en-IN" b="1" dirty="0"/>
              <a:t>Benefits of AI Agents</a:t>
            </a:r>
          </a:p>
        </p:txBody>
      </p:sp>
      <p:sp>
        <p:nvSpPr>
          <p:cNvPr id="3" name="Content Placeholder 2">
            <a:extLst>
              <a:ext uri="{FF2B5EF4-FFF2-40B4-BE49-F238E27FC236}">
                <a16:creationId xmlns:a16="http://schemas.microsoft.com/office/drawing/2014/main" id="{9ED15477-F1CA-DF72-0910-3F03E568DE1E}"/>
              </a:ext>
            </a:extLst>
          </p:cNvPr>
          <p:cNvSpPr>
            <a:spLocks noGrp="1"/>
          </p:cNvSpPr>
          <p:nvPr>
            <p:ph idx="1"/>
          </p:nvPr>
        </p:nvSpPr>
        <p:spPr/>
        <p:txBody>
          <a:bodyPr/>
          <a:lstStyle/>
          <a:p>
            <a:r>
              <a:rPr lang="en-IN" dirty="0"/>
              <a:t>﻿﻿﻿Enhanced Efficiency and Productivity</a:t>
            </a:r>
          </a:p>
          <a:p>
            <a:r>
              <a:rPr lang="en-IN" dirty="0"/>
              <a:t>﻿﻿﻿Improved Decision-Making</a:t>
            </a:r>
          </a:p>
          <a:p>
            <a:r>
              <a:rPr lang="en-IN" dirty="0"/>
              <a:t>﻿﻿﻿24/7 Availability and Scalability</a:t>
            </a:r>
          </a:p>
          <a:p>
            <a:r>
              <a:rPr lang="en-IN" dirty="0"/>
              <a:t>﻿﻿﻿Personalized Customer Experiences</a:t>
            </a:r>
          </a:p>
          <a:p>
            <a:r>
              <a:rPr lang="en-IN" dirty="0"/>
              <a:t>﻿﻿﻿Cost Reduction and Increased Revenue</a:t>
            </a:r>
          </a:p>
          <a:p>
            <a:r>
              <a:rPr lang="en-IN" dirty="0"/>
              <a:t>﻿﻿﻿Innovation and New Opportunities</a:t>
            </a:r>
          </a:p>
          <a:p>
            <a:endParaRPr lang="en-US" dirty="0"/>
          </a:p>
        </p:txBody>
      </p:sp>
    </p:spTree>
    <p:extLst>
      <p:ext uri="{BB962C8B-B14F-4D97-AF65-F5344CB8AC3E}">
        <p14:creationId xmlns:p14="http://schemas.microsoft.com/office/powerpoint/2010/main" val="19918442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107BA-3DD9-DA8B-BA09-2B01A1735BBE}"/>
              </a:ext>
            </a:extLst>
          </p:cNvPr>
          <p:cNvSpPr>
            <a:spLocks noGrp="1"/>
          </p:cNvSpPr>
          <p:nvPr>
            <p:ph type="title"/>
          </p:nvPr>
        </p:nvSpPr>
        <p:spPr/>
        <p:txBody>
          <a:bodyPr/>
          <a:lstStyle/>
          <a:p>
            <a:r>
              <a:rPr lang="en-IN" b="1" dirty="0"/>
              <a:t>Product Examples of Artificial Intelligent Agents </a:t>
            </a:r>
            <a:endParaRPr lang="en-US" b="1" dirty="0"/>
          </a:p>
        </p:txBody>
      </p:sp>
      <p:sp>
        <p:nvSpPr>
          <p:cNvPr id="3" name="Content Placeholder 2">
            <a:extLst>
              <a:ext uri="{FF2B5EF4-FFF2-40B4-BE49-F238E27FC236}">
                <a16:creationId xmlns:a16="http://schemas.microsoft.com/office/drawing/2014/main" id="{BE4DCE11-353F-240D-9E5E-41366E66B9DD}"/>
              </a:ext>
            </a:extLst>
          </p:cNvPr>
          <p:cNvSpPr>
            <a:spLocks noGrp="1"/>
          </p:cNvSpPr>
          <p:nvPr>
            <p:ph idx="1"/>
          </p:nvPr>
        </p:nvSpPr>
        <p:spPr/>
        <p:txBody>
          <a:bodyPr/>
          <a:lstStyle/>
          <a:p>
            <a:pPr marL="514350" indent="-514350">
              <a:buAutoNum type="arabicPeriod"/>
            </a:pPr>
            <a:r>
              <a:rPr lang="en-IN" dirty="0"/>
              <a:t>Intelligent Personal Assistants </a:t>
            </a:r>
          </a:p>
          <a:p>
            <a:pPr marL="514350" indent="-514350">
              <a:buAutoNum type="arabicPeriod"/>
            </a:pPr>
            <a:r>
              <a:rPr lang="en-IN" dirty="0"/>
              <a:t>Chatbots</a:t>
            </a:r>
          </a:p>
          <a:p>
            <a:pPr marL="514350" indent="-514350">
              <a:buAutoNum type="arabicPeriod"/>
            </a:pPr>
            <a:r>
              <a:rPr lang="en-IN" dirty="0"/>
              <a:t>Autonomous Robots</a:t>
            </a:r>
          </a:p>
          <a:p>
            <a:pPr marL="514350" indent="-514350">
              <a:buAutoNum type="arabicPeriod"/>
            </a:pPr>
            <a:r>
              <a:rPr lang="en-IN" dirty="0"/>
              <a:t>Game Playing Agents </a:t>
            </a:r>
          </a:p>
          <a:p>
            <a:pPr marL="514350" indent="-514350">
              <a:buAutoNum type="arabicPeriod"/>
            </a:pPr>
            <a:r>
              <a:rPr lang="en-IN" dirty="0"/>
              <a:t>Fraud Detection Agents</a:t>
            </a:r>
          </a:p>
          <a:p>
            <a:endParaRPr lang="en-US" dirty="0"/>
          </a:p>
        </p:txBody>
      </p:sp>
    </p:spTree>
    <p:extLst>
      <p:ext uri="{BB962C8B-B14F-4D97-AF65-F5344CB8AC3E}">
        <p14:creationId xmlns:p14="http://schemas.microsoft.com/office/powerpoint/2010/main" val="659615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17901-B0FB-4659-912C-9CC4C87499EC}"/>
              </a:ext>
            </a:extLst>
          </p:cNvPr>
          <p:cNvSpPr>
            <a:spLocks noGrp="1"/>
          </p:cNvSpPr>
          <p:nvPr>
            <p:ph type="title"/>
          </p:nvPr>
        </p:nvSpPr>
        <p:spPr/>
        <p:txBody>
          <a:bodyPr/>
          <a:lstStyle/>
          <a:p>
            <a:r>
              <a:rPr lang="en-IN" b="1" dirty="0"/>
              <a:t>Built-in AI Agent Framework or Platform</a:t>
            </a:r>
            <a:endParaRPr lang="en-US" b="1" dirty="0"/>
          </a:p>
        </p:txBody>
      </p:sp>
      <p:sp>
        <p:nvSpPr>
          <p:cNvPr id="3" name="Content Placeholder 2">
            <a:extLst>
              <a:ext uri="{FF2B5EF4-FFF2-40B4-BE49-F238E27FC236}">
                <a16:creationId xmlns:a16="http://schemas.microsoft.com/office/drawing/2014/main" id="{3D857691-518F-6DC1-9FFF-14189013D3BF}"/>
              </a:ext>
            </a:extLst>
          </p:cNvPr>
          <p:cNvSpPr>
            <a:spLocks noGrp="1"/>
          </p:cNvSpPr>
          <p:nvPr>
            <p:ph idx="1"/>
          </p:nvPr>
        </p:nvSpPr>
        <p:spPr/>
        <p:txBody>
          <a:bodyPr/>
          <a:lstStyle/>
          <a:p>
            <a:r>
              <a:rPr lang="en-IN" dirty="0"/>
              <a:t>1. </a:t>
            </a:r>
            <a:r>
              <a:rPr lang="en-IN" dirty="0" err="1"/>
              <a:t>AutoGen</a:t>
            </a:r>
            <a:r>
              <a:rPr lang="en-IN" dirty="0"/>
              <a:t>  </a:t>
            </a:r>
          </a:p>
          <a:p>
            <a:r>
              <a:rPr lang="en-IN" dirty="0"/>
              <a:t>2. </a:t>
            </a:r>
            <a:r>
              <a:rPr lang="en-IN" dirty="0" err="1"/>
              <a:t>Crewai</a:t>
            </a:r>
            <a:r>
              <a:rPr lang="en-IN" dirty="0"/>
              <a:t>  </a:t>
            </a:r>
          </a:p>
          <a:p>
            <a:r>
              <a:rPr lang="en-IN" dirty="0"/>
              <a:t>3. </a:t>
            </a:r>
            <a:r>
              <a:rPr lang="en-IN" dirty="0" err="1"/>
              <a:t>PhiData</a:t>
            </a:r>
            <a:r>
              <a:rPr lang="en-IN" dirty="0"/>
              <a:t>  </a:t>
            </a:r>
          </a:p>
          <a:p>
            <a:r>
              <a:rPr lang="en-IN" dirty="0"/>
              <a:t>4. </a:t>
            </a:r>
            <a:r>
              <a:rPr lang="en-IN" dirty="0" err="1"/>
              <a:t>Cogniflow</a:t>
            </a:r>
            <a:r>
              <a:rPr lang="en-IN" dirty="0"/>
              <a:t>  </a:t>
            </a:r>
          </a:p>
          <a:p>
            <a:r>
              <a:rPr lang="en-IN" dirty="0"/>
              <a:t>5. </a:t>
            </a:r>
            <a:r>
              <a:rPr lang="en-IN" dirty="0" err="1"/>
              <a:t>LangChain</a:t>
            </a:r>
            <a:r>
              <a:rPr lang="en-IN" dirty="0"/>
              <a:t>  </a:t>
            </a:r>
          </a:p>
          <a:p>
            <a:r>
              <a:rPr lang="en-IN" dirty="0"/>
              <a:t>6. Llama-Index  </a:t>
            </a:r>
          </a:p>
          <a:p>
            <a:r>
              <a:rPr lang="en-IN" dirty="0"/>
              <a:t>7. Vertex AI Agent Builder  </a:t>
            </a:r>
          </a:p>
          <a:p>
            <a:pPr marL="0" indent="0">
              <a:buNone/>
            </a:pPr>
            <a:endParaRPr lang="en-US" dirty="0"/>
          </a:p>
        </p:txBody>
      </p:sp>
    </p:spTree>
    <p:extLst>
      <p:ext uri="{BB962C8B-B14F-4D97-AF65-F5344CB8AC3E}">
        <p14:creationId xmlns:p14="http://schemas.microsoft.com/office/powerpoint/2010/main" val="4166281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C526B-447D-6B66-4F06-7AC8DF1EF5E1}"/>
              </a:ext>
            </a:extLst>
          </p:cNvPr>
          <p:cNvSpPr>
            <a:spLocks noGrp="1"/>
          </p:cNvSpPr>
          <p:nvPr>
            <p:ph type="title"/>
          </p:nvPr>
        </p:nvSpPr>
        <p:spPr/>
        <p:txBody>
          <a:bodyPr/>
          <a:lstStyle/>
          <a:p>
            <a:r>
              <a:rPr lang="en-IN" dirty="0"/>
              <a:t>What is Agent?</a:t>
            </a:r>
            <a:br>
              <a:rPr lang="en-IN" dirty="0"/>
            </a:br>
            <a:endParaRPr lang="en-US" dirty="0"/>
          </a:p>
        </p:txBody>
      </p:sp>
      <p:sp>
        <p:nvSpPr>
          <p:cNvPr id="3" name="Content Placeholder 2">
            <a:extLst>
              <a:ext uri="{FF2B5EF4-FFF2-40B4-BE49-F238E27FC236}">
                <a16:creationId xmlns:a16="http://schemas.microsoft.com/office/drawing/2014/main" id="{7AD8270D-A22A-79EE-B238-464598CBFE5E}"/>
              </a:ext>
            </a:extLst>
          </p:cNvPr>
          <p:cNvSpPr>
            <a:spLocks noGrp="1"/>
          </p:cNvSpPr>
          <p:nvPr>
            <p:ph idx="1"/>
          </p:nvPr>
        </p:nvSpPr>
        <p:spPr/>
        <p:txBody>
          <a:bodyPr/>
          <a:lstStyle/>
          <a:p>
            <a:r>
              <a:rPr lang="en-IN" dirty="0"/>
              <a:t>The core idea of agents is to use a language model to choose a sequence of actions to take. In chains, a sequence of actions is hardcoded (in code). In agents, a language model is used as a reasoning engine to determine which actions to take and in which order.</a:t>
            </a:r>
          </a:p>
          <a:p>
            <a:r>
              <a:rPr lang="en-IN" dirty="0"/>
              <a:t>And as seen below, the agent creates a chain in real-time, reflects on the question, and goes through a process of action, observation, thought, action, observation, thought...until the final answer is reached.</a:t>
            </a:r>
          </a:p>
          <a:p>
            <a:endParaRPr lang="en-US" dirty="0"/>
          </a:p>
        </p:txBody>
      </p:sp>
    </p:spTree>
    <p:extLst>
      <p:ext uri="{BB962C8B-B14F-4D97-AF65-F5344CB8AC3E}">
        <p14:creationId xmlns:p14="http://schemas.microsoft.com/office/powerpoint/2010/main" val="3028361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CB33DD4-01FC-AE21-1F35-2F4FA08CD03E}"/>
              </a:ext>
            </a:extLst>
          </p:cNvPr>
          <p:cNvPicPr>
            <a:picLocks noChangeAspect="1"/>
          </p:cNvPicPr>
          <p:nvPr/>
        </p:nvPicPr>
        <p:blipFill>
          <a:blip r:embed="rId2"/>
          <a:stretch>
            <a:fillRect/>
          </a:stretch>
        </p:blipFill>
        <p:spPr>
          <a:xfrm>
            <a:off x="2406650" y="222250"/>
            <a:ext cx="7378700" cy="6413500"/>
          </a:xfrm>
          <a:prstGeom prst="rect">
            <a:avLst/>
          </a:prstGeom>
        </p:spPr>
      </p:pic>
    </p:spTree>
    <p:extLst>
      <p:ext uri="{BB962C8B-B14F-4D97-AF65-F5344CB8AC3E}">
        <p14:creationId xmlns:p14="http://schemas.microsoft.com/office/powerpoint/2010/main" val="914021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4B8F32-52CA-BB5F-1B44-C1CDC81EA6A3}"/>
              </a:ext>
            </a:extLst>
          </p:cNvPr>
          <p:cNvSpPr>
            <a:spLocks noGrp="1"/>
          </p:cNvSpPr>
          <p:nvPr>
            <p:ph type="title"/>
          </p:nvPr>
        </p:nvSpPr>
        <p:spPr/>
        <p:txBody>
          <a:bodyPr>
            <a:normAutofit/>
          </a:bodyPr>
          <a:lstStyle/>
          <a:p>
            <a:r>
              <a:rPr lang="en-IN" dirty="0" err="1"/>
              <a:t>LangChain</a:t>
            </a:r>
            <a:r>
              <a:rPr lang="en-IN" dirty="0"/>
              <a:t> output parsing works with prompt templates</a:t>
            </a:r>
            <a:endParaRPr lang="en-US" dirty="0"/>
          </a:p>
        </p:txBody>
      </p:sp>
      <p:pic>
        <p:nvPicPr>
          <p:cNvPr id="5" name="Content Placeholder 4">
            <a:extLst>
              <a:ext uri="{FF2B5EF4-FFF2-40B4-BE49-F238E27FC236}">
                <a16:creationId xmlns:a16="http://schemas.microsoft.com/office/drawing/2014/main" id="{A1627D23-073E-9B68-30CB-DF733C468320}"/>
              </a:ext>
            </a:extLst>
          </p:cNvPr>
          <p:cNvPicPr>
            <a:picLocks noGrp="1" noChangeAspect="1"/>
          </p:cNvPicPr>
          <p:nvPr>
            <p:ph idx="1"/>
          </p:nvPr>
        </p:nvPicPr>
        <p:blipFill>
          <a:blip r:embed="rId2"/>
          <a:stretch>
            <a:fillRect/>
          </a:stretch>
        </p:blipFill>
        <p:spPr>
          <a:xfrm>
            <a:off x="4303022" y="1825625"/>
            <a:ext cx="3585956" cy="4351338"/>
          </a:xfrm>
        </p:spPr>
      </p:pic>
      <p:sp>
        <p:nvSpPr>
          <p:cNvPr id="6" name="TextBox 5">
            <a:extLst>
              <a:ext uri="{FF2B5EF4-FFF2-40B4-BE49-F238E27FC236}">
                <a16:creationId xmlns:a16="http://schemas.microsoft.com/office/drawing/2014/main" id="{D1B98074-1BCF-BE72-5469-61E4D67CB29E}"/>
              </a:ext>
            </a:extLst>
          </p:cNvPr>
          <p:cNvSpPr txBox="1"/>
          <p:nvPr/>
        </p:nvSpPr>
        <p:spPr>
          <a:xfrm>
            <a:off x="8292534" y="2570133"/>
            <a:ext cx="3483456" cy="2585323"/>
          </a:xfrm>
          <a:prstGeom prst="rect">
            <a:avLst/>
          </a:prstGeom>
          <a:noFill/>
        </p:spPr>
        <p:txBody>
          <a:bodyPr wrap="square" rtlCol="0">
            <a:spAutoFit/>
          </a:bodyPr>
          <a:lstStyle/>
          <a:p>
            <a:pPr marL="285750" indent="-285750">
              <a:buFont typeface="Arial" panose="020B0604020202020204" pitchFamily="34" charset="0"/>
              <a:buChar char="•"/>
            </a:pPr>
            <a:r>
              <a:rPr lang="en-IN" dirty="0" err="1"/>
              <a:t>LangChain</a:t>
            </a:r>
            <a:r>
              <a:rPr lang="en-IN" dirty="0"/>
              <a:t> library functions parse the LLM's output assuming that it will use certain keywords.</a:t>
            </a:r>
          </a:p>
          <a:p>
            <a:pPr marL="285750" indent="-285750">
              <a:buFont typeface="Arial" panose="020B0604020202020204" pitchFamily="34" charset="0"/>
              <a:buChar char="•"/>
            </a:pPr>
            <a:r>
              <a:rPr lang="en-IN" dirty="0"/>
              <a:t>Example here uses Thought, Action, Observation as keywords for Chain-of-Thought Reasoning. (</a:t>
            </a:r>
            <a:r>
              <a:rPr lang="en-IN" dirty="0" err="1"/>
              <a:t>ReAct</a:t>
            </a:r>
            <a:r>
              <a:rPr lang="en-IN" dirty="0"/>
              <a:t>)</a:t>
            </a:r>
          </a:p>
          <a:p>
            <a:endParaRPr lang="en-US" dirty="0"/>
          </a:p>
        </p:txBody>
      </p:sp>
    </p:spTree>
    <p:extLst>
      <p:ext uri="{BB962C8B-B14F-4D97-AF65-F5344CB8AC3E}">
        <p14:creationId xmlns:p14="http://schemas.microsoft.com/office/powerpoint/2010/main" val="11316444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4C5FA-221D-AD91-1E1C-3F98FE4E4D84}"/>
              </a:ext>
            </a:extLst>
          </p:cNvPr>
          <p:cNvSpPr>
            <a:spLocks noGrp="1"/>
          </p:cNvSpPr>
          <p:nvPr>
            <p:ph type="title"/>
          </p:nvPr>
        </p:nvSpPr>
        <p:spPr/>
        <p:txBody>
          <a:bodyPr/>
          <a:lstStyle/>
          <a:p>
            <a:r>
              <a:rPr lang="en-IN" dirty="0"/>
              <a:t>What are Tools?</a:t>
            </a:r>
            <a:endParaRPr lang="en-US" dirty="0"/>
          </a:p>
        </p:txBody>
      </p:sp>
      <p:sp>
        <p:nvSpPr>
          <p:cNvPr id="3" name="Content Placeholder 2">
            <a:extLst>
              <a:ext uri="{FF2B5EF4-FFF2-40B4-BE49-F238E27FC236}">
                <a16:creationId xmlns:a16="http://schemas.microsoft.com/office/drawing/2014/main" id="{4DAAC84F-2F24-EDE8-9CC8-1A734859C7AD}"/>
              </a:ext>
            </a:extLst>
          </p:cNvPr>
          <p:cNvSpPr>
            <a:spLocks noGrp="1"/>
          </p:cNvSpPr>
          <p:nvPr>
            <p:ph idx="1"/>
          </p:nvPr>
        </p:nvSpPr>
        <p:spPr/>
        <p:txBody>
          <a:bodyPr/>
          <a:lstStyle/>
          <a:p>
            <a:r>
              <a:rPr lang="en-IN" dirty="0"/>
              <a:t>In </a:t>
            </a:r>
            <a:r>
              <a:rPr lang="en-IN" dirty="0" err="1"/>
              <a:t>LangChain</a:t>
            </a:r>
            <a:r>
              <a:rPr lang="en-IN" dirty="0"/>
              <a:t>, an "Agent" is an AI entity that interacts with various "Tools" to perform tasks or answer queries. Tools are essentially functions that extend the agent's capabilities by allowing it to perform specific actions, like retrieving the current time or accessing an external database.</a:t>
            </a:r>
          </a:p>
          <a:p>
            <a:endParaRPr lang="en-US" dirty="0"/>
          </a:p>
        </p:txBody>
      </p:sp>
      <p:sp>
        <p:nvSpPr>
          <p:cNvPr id="4" name="TextBox 3">
            <a:extLst>
              <a:ext uri="{FF2B5EF4-FFF2-40B4-BE49-F238E27FC236}">
                <a16:creationId xmlns:a16="http://schemas.microsoft.com/office/drawing/2014/main" id="{0BC16F6A-6F64-FA5E-46CB-41CF2A0CAE88}"/>
              </a:ext>
            </a:extLst>
          </p:cNvPr>
          <p:cNvSpPr txBox="1"/>
          <p:nvPr/>
        </p:nvSpPr>
        <p:spPr>
          <a:xfrm>
            <a:off x="978195" y="4540102"/>
            <a:ext cx="10375605" cy="892552"/>
          </a:xfrm>
          <a:prstGeom prst="rect">
            <a:avLst/>
          </a:prstGeom>
          <a:noFill/>
          <a:ln w="50800">
            <a:solidFill>
              <a:schemeClr val="accent1">
                <a:alpha val="82000"/>
              </a:schemeClr>
            </a:solidFill>
          </a:ln>
        </p:spPr>
        <p:txBody>
          <a:bodyPr wrap="square" rtlCol="0">
            <a:spAutoFit/>
          </a:bodyPr>
          <a:lstStyle/>
          <a:p>
            <a:r>
              <a:rPr lang="en-IN" sz="2600" dirty="0"/>
              <a:t>Agents let the model use tools in a loop, so that it can decide how many times to use tools.</a:t>
            </a:r>
          </a:p>
        </p:txBody>
      </p:sp>
    </p:spTree>
    <p:extLst>
      <p:ext uri="{BB962C8B-B14F-4D97-AF65-F5344CB8AC3E}">
        <p14:creationId xmlns:p14="http://schemas.microsoft.com/office/powerpoint/2010/main" val="1222793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8D9B63-B2D4-1C6A-DF10-71F5FB80637E}"/>
              </a:ext>
            </a:extLst>
          </p:cNvPr>
          <p:cNvSpPr>
            <a:spLocks noGrp="1"/>
          </p:cNvSpPr>
          <p:nvPr>
            <p:ph type="title"/>
          </p:nvPr>
        </p:nvSpPr>
        <p:spPr>
          <a:xfrm>
            <a:off x="0" y="260259"/>
            <a:ext cx="10515600" cy="1325563"/>
          </a:xfrm>
        </p:spPr>
        <p:txBody>
          <a:bodyPr/>
          <a:lstStyle/>
          <a:p>
            <a:r>
              <a:rPr lang="en-US" b="1" dirty="0"/>
              <a:t>LLM/ RAG / AGENT</a:t>
            </a:r>
          </a:p>
        </p:txBody>
      </p:sp>
      <p:pic>
        <p:nvPicPr>
          <p:cNvPr id="5" name="Content Placeholder 4">
            <a:extLst>
              <a:ext uri="{FF2B5EF4-FFF2-40B4-BE49-F238E27FC236}">
                <a16:creationId xmlns:a16="http://schemas.microsoft.com/office/drawing/2014/main" id="{8D9747F8-2470-52DA-08A7-8D34573588A4}"/>
              </a:ext>
            </a:extLst>
          </p:cNvPr>
          <p:cNvPicPr>
            <a:picLocks noGrp="1" noChangeAspect="1"/>
          </p:cNvPicPr>
          <p:nvPr>
            <p:ph idx="1"/>
          </p:nvPr>
        </p:nvPicPr>
        <p:blipFill>
          <a:blip r:embed="rId2"/>
          <a:stretch>
            <a:fillRect/>
          </a:stretch>
        </p:blipFill>
        <p:spPr>
          <a:xfrm>
            <a:off x="0" y="1122439"/>
            <a:ext cx="8407016" cy="4351338"/>
          </a:xfrm>
        </p:spPr>
      </p:pic>
      <p:sp>
        <p:nvSpPr>
          <p:cNvPr id="6" name="TextBox 5">
            <a:extLst>
              <a:ext uri="{FF2B5EF4-FFF2-40B4-BE49-F238E27FC236}">
                <a16:creationId xmlns:a16="http://schemas.microsoft.com/office/drawing/2014/main" id="{8E7B2167-F3B1-AD4A-9356-318D2DD2E65E}"/>
              </a:ext>
            </a:extLst>
          </p:cNvPr>
          <p:cNvSpPr txBox="1"/>
          <p:nvPr/>
        </p:nvSpPr>
        <p:spPr>
          <a:xfrm>
            <a:off x="10122243" y="1585822"/>
            <a:ext cx="184731" cy="369332"/>
          </a:xfrm>
          <a:prstGeom prst="rect">
            <a:avLst/>
          </a:prstGeom>
          <a:noFill/>
        </p:spPr>
        <p:txBody>
          <a:bodyPr wrap="square" rtlCol="0">
            <a:spAutoFit/>
          </a:bodyPr>
          <a:lstStyle/>
          <a:p>
            <a:endParaRPr lang="en-US" dirty="0"/>
          </a:p>
        </p:txBody>
      </p:sp>
      <p:sp>
        <p:nvSpPr>
          <p:cNvPr id="7" name="TextBox 6">
            <a:extLst>
              <a:ext uri="{FF2B5EF4-FFF2-40B4-BE49-F238E27FC236}">
                <a16:creationId xmlns:a16="http://schemas.microsoft.com/office/drawing/2014/main" id="{E6FA0C31-73D0-19E2-E7A3-1AF48D92B8A1}"/>
              </a:ext>
            </a:extLst>
          </p:cNvPr>
          <p:cNvSpPr txBox="1"/>
          <p:nvPr/>
        </p:nvSpPr>
        <p:spPr>
          <a:xfrm>
            <a:off x="9083655" y="2034222"/>
            <a:ext cx="2791188" cy="3416320"/>
          </a:xfrm>
          <a:prstGeom prst="rect">
            <a:avLst/>
          </a:prstGeom>
          <a:noFill/>
        </p:spPr>
        <p:txBody>
          <a:bodyPr wrap="square" rtlCol="0">
            <a:spAutoFit/>
          </a:bodyPr>
          <a:lstStyle/>
          <a:p>
            <a:r>
              <a:rPr lang="en-IN" u="sng" dirty="0"/>
              <a:t>﻿﻿An agent with a Tool</a:t>
            </a:r>
          </a:p>
          <a:p>
            <a:pPr marL="285750" indent="-285750">
              <a:buFont typeface="Arial" panose="020B0604020202020204" pitchFamily="34" charset="0"/>
              <a:buChar char="•"/>
            </a:pPr>
            <a:r>
              <a:rPr lang="en-IN" dirty="0"/>
              <a:t>﻿﻿Can make decisions; act as reasoning engines.</a:t>
            </a:r>
          </a:p>
          <a:p>
            <a:pPr marL="285750" indent="-285750">
              <a:buFont typeface="Arial" panose="020B0604020202020204" pitchFamily="34" charset="0"/>
              <a:buChar char="•"/>
            </a:pPr>
            <a:r>
              <a:rPr lang="en-IN" dirty="0"/>
              <a:t>﻿﻿Interact with Tools.</a:t>
            </a:r>
          </a:p>
          <a:p>
            <a:pPr marL="285750" indent="-285750">
              <a:buFont typeface="Arial" panose="020B0604020202020204" pitchFamily="34" charset="0"/>
              <a:buChar char="•"/>
            </a:pPr>
            <a:r>
              <a:rPr lang="en-IN" dirty="0"/>
              <a:t>﻿﻿Autonomous, doesn't need constant human input.</a:t>
            </a:r>
          </a:p>
          <a:p>
            <a:r>
              <a:rPr lang="en-IN" dirty="0"/>
              <a:t>As a consequence, it is able to autocorrect itself when any errors appear (if trained well).</a:t>
            </a:r>
          </a:p>
          <a:p>
            <a:endParaRPr lang="en-US" dirty="0"/>
          </a:p>
        </p:txBody>
      </p:sp>
      <p:pic>
        <p:nvPicPr>
          <p:cNvPr id="8" name="Picture 7">
            <a:extLst>
              <a:ext uri="{FF2B5EF4-FFF2-40B4-BE49-F238E27FC236}">
                <a16:creationId xmlns:a16="http://schemas.microsoft.com/office/drawing/2014/main" id="{01671416-8F21-DD1E-5533-C309C3DBED6D}"/>
              </a:ext>
            </a:extLst>
          </p:cNvPr>
          <p:cNvPicPr>
            <a:picLocks noChangeAspect="1"/>
          </p:cNvPicPr>
          <p:nvPr/>
        </p:nvPicPr>
        <p:blipFill>
          <a:blip r:embed="rId3"/>
          <a:stretch>
            <a:fillRect/>
          </a:stretch>
        </p:blipFill>
        <p:spPr>
          <a:xfrm>
            <a:off x="1961635" y="5344229"/>
            <a:ext cx="2869857" cy="1513771"/>
          </a:xfrm>
          <a:prstGeom prst="rect">
            <a:avLst/>
          </a:prstGeom>
        </p:spPr>
      </p:pic>
    </p:spTree>
    <p:extLst>
      <p:ext uri="{BB962C8B-B14F-4D97-AF65-F5344CB8AC3E}">
        <p14:creationId xmlns:p14="http://schemas.microsoft.com/office/powerpoint/2010/main" val="31822486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DCF53-A710-292D-60B1-3FEBA87DD458}"/>
              </a:ext>
            </a:extLst>
          </p:cNvPr>
          <p:cNvSpPr>
            <a:spLocks noGrp="1"/>
          </p:cNvSpPr>
          <p:nvPr>
            <p:ph type="title"/>
          </p:nvPr>
        </p:nvSpPr>
        <p:spPr/>
        <p:txBody>
          <a:bodyPr/>
          <a:lstStyle/>
          <a:p>
            <a:r>
              <a:rPr lang="en-IN" b="1" dirty="0"/>
              <a:t>AI Agent vs AI Automation</a:t>
            </a:r>
            <a:endParaRPr lang="en-US" b="1" dirty="0"/>
          </a:p>
        </p:txBody>
      </p:sp>
      <p:sp>
        <p:nvSpPr>
          <p:cNvPr id="3" name="Content Placeholder 2">
            <a:extLst>
              <a:ext uri="{FF2B5EF4-FFF2-40B4-BE49-F238E27FC236}">
                <a16:creationId xmlns:a16="http://schemas.microsoft.com/office/drawing/2014/main" id="{77AD31EB-04AB-F5E9-164D-19BDAD2B159A}"/>
              </a:ext>
            </a:extLst>
          </p:cNvPr>
          <p:cNvSpPr>
            <a:spLocks noGrp="1"/>
          </p:cNvSpPr>
          <p:nvPr>
            <p:ph idx="1"/>
          </p:nvPr>
        </p:nvSpPr>
        <p:spPr/>
        <p:txBody>
          <a:bodyPr/>
          <a:lstStyle/>
          <a:p>
            <a:pPr marL="0" indent="0">
              <a:buNone/>
            </a:pPr>
            <a:r>
              <a:rPr lang="en-IN" b="1" dirty="0"/>
              <a:t>Al Automation:</a:t>
            </a:r>
          </a:p>
          <a:p>
            <a:r>
              <a:rPr lang="en-IN" dirty="0"/>
              <a:t>Follows fixed rules to complete specific, repetitive tasks.</a:t>
            </a:r>
          </a:p>
          <a:p>
            <a:r>
              <a:rPr lang="en-IN" dirty="0"/>
              <a:t>﻿﻿Reacts based on predefined workflows.</a:t>
            </a:r>
          </a:p>
          <a:p>
            <a:pPr marL="0" indent="0">
              <a:buNone/>
            </a:pPr>
            <a:endParaRPr lang="en-IN" dirty="0"/>
          </a:p>
          <a:p>
            <a:pPr marL="0" indent="0">
              <a:buNone/>
            </a:pPr>
            <a:r>
              <a:rPr lang="en-IN" b="1" dirty="0"/>
              <a:t>Al Agents:</a:t>
            </a:r>
          </a:p>
          <a:p>
            <a:r>
              <a:rPr lang="en-IN" dirty="0"/>
              <a:t>﻿﻿Can make decisions and take actions independently.</a:t>
            </a:r>
          </a:p>
          <a:p>
            <a:r>
              <a:rPr lang="en-IN" dirty="0"/>
              <a:t>﻿﻿Flexible, adapts to new situations and learns from interactions.</a:t>
            </a:r>
          </a:p>
          <a:p>
            <a:endParaRPr lang="en-US" dirty="0"/>
          </a:p>
        </p:txBody>
      </p:sp>
    </p:spTree>
    <p:extLst>
      <p:ext uri="{BB962C8B-B14F-4D97-AF65-F5344CB8AC3E}">
        <p14:creationId xmlns:p14="http://schemas.microsoft.com/office/powerpoint/2010/main" val="23369350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C93FE1-D24B-E166-F8B6-F7C27ADA6B6C}"/>
              </a:ext>
            </a:extLst>
          </p:cNvPr>
          <p:cNvSpPr>
            <a:spLocks noGrp="1"/>
          </p:cNvSpPr>
          <p:nvPr>
            <p:ph type="title"/>
          </p:nvPr>
        </p:nvSpPr>
        <p:spPr>
          <a:xfrm>
            <a:off x="640492" y="-166216"/>
            <a:ext cx="10515600" cy="1325563"/>
          </a:xfrm>
        </p:spPr>
        <p:txBody>
          <a:bodyPr/>
          <a:lstStyle/>
          <a:p>
            <a:r>
              <a:rPr lang="en-US" b="1" dirty="0"/>
              <a:t>Code</a:t>
            </a:r>
          </a:p>
        </p:txBody>
      </p:sp>
      <p:pic>
        <p:nvPicPr>
          <p:cNvPr id="4" name="Content Placeholder 3">
            <a:extLst>
              <a:ext uri="{FF2B5EF4-FFF2-40B4-BE49-F238E27FC236}">
                <a16:creationId xmlns:a16="http://schemas.microsoft.com/office/drawing/2014/main" id="{DCDBBE00-3BE7-3829-241A-22796489620D}"/>
              </a:ext>
            </a:extLst>
          </p:cNvPr>
          <p:cNvPicPr>
            <a:picLocks noGrp="1" noChangeAspect="1"/>
          </p:cNvPicPr>
          <p:nvPr>
            <p:ph idx="1"/>
          </p:nvPr>
        </p:nvPicPr>
        <p:blipFill>
          <a:blip r:embed="rId2"/>
          <a:stretch>
            <a:fillRect/>
          </a:stretch>
        </p:blipFill>
        <p:spPr>
          <a:xfrm>
            <a:off x="543696" y="770725"/>
            <a:ext cx="9735065" cy="3583110"/>
          </a:xfrm>
          <a:prstGeom prst="rect">
            <a:avLst/>
          </a:prstGeom>
        </p:spPr>
      </p:pic>
      <p:pic>
        <p:nvPicPr>
          <p:cNvPr id="6" name="Picture 5">
            <a:extLst>
              <a:ext uri="{FF2B5EF4-FFF2-40B4-BE49-F238E27FC236}">
                <a16:creationId xmlns:a16="http://schemas.microsoft.com/office/drawing/2014/main" id="{FEFF6FB3-DDE5-3C28-356C-FB9CAC764A93}"/>
              </a:ext>
            </a:extLst>
          </p:cNvPr>
          <p:cNvPicPr>
            <a:picLocks noChangeAspect="1"/>
          </p:cNvPicPr>
          <p:nvPr/>
        </p:nvPicPr>
        <p:blipFill>
          <a:blip r:embed="rId3"/>
          <a:stretch>
            <a:fillRect/>
          </a:stretch>
        </p:blipFill>
        <p:spPr>
          <a:xfrm>
            <a:off x="2063578" y="4511964"/>
            <a:ext cx="5733535" cy="2206542"/>
          </a:xfrm>
          <a:prstGeom prst="rect">
            <a:avLst/>
          </a:prstGeom>
        </p:spPr>
      </p:pic>
    </p:spTree>
    <p:extLst>
      <p:ext uri="{BB962C8B-B14F-4D97-AF65-F5344CB8AC3E}">
        <p14:creationId xmlns:p14="http://schemas.microsoft.com/office/powerpoint/2010/main" val="3871956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448B0F-7155-528C-1339-8AF00D616408}"/>
              </a:ext>
            </a:extLst>
          </p:cNvPr>
          <p:cNvSpPr>
            <a:spLocks noGrp="1"/>
          </p:cNvSpPr>
          <p:nvPr>
            <p:ph type="title"/>
          </p:nvPr>
        </p:nvSpPr>
        <p:spPr>
          <a:xfrm>
            <a:off x="615778" y="-109809"/>
            <a:ext cx="10515600" cy="1325563"/>
          </a:xfrm>
        </p:spPr>
        <p:txBody>
          <a:bodyPr/>
          <a:lstStyle/>
          <a:p>
            <a:r>
              <a:rPr lang="en-US" b="1" dirty="0"/>
              <a:t>Create prompt and tool for the agent</a:t>
            </a:r>
          </a:p>
        </p:txBody>
      </p:sp>
      <p:sp>
        <p:nvSpPr>
          <p:cNvPr id="4" name="Rectangle 1">
            <a:extLst>
              <a:ext uri="{FF2B5EF4-FFF2-40B4-BE49-F238E27FC236}">
                <a16:creationId xmlns:a16="http://schemas.microsoft.com/office/drawing/2014/main" id="{6610B695-A698-8EC1-C148-2C206DAF24C9}"/>
              </a:ext>
            </a:extLst>
          </p:cNvPr>
          <p:cNvSpPr>
            <a:spLocks noGrp="1" noChangeArrowheads="1"/>
          </p:cNvSpPr>
          <p:nvPr>
            <p:ph idx="1"/>
          </p:nvPr>
        </p:nvSpPr>
        <p:spPr bwMode="auto">
          <a:xfrm>
            <a:off x="615778" y="947398"/>
            <a:ext cx="7302833" cy="3754874"/>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242424"/>
                </a:solidFill>
                <a:effectLst/>
                <a:latin typeface="source-code-pro"/>
              </a:rPr>
              <a:t>prompt = </a:t>
            </a:r>
            <a:r>
              <a:rPr kumimoji="0" lang="en-US" altLang="en-US" sz="1700" b="0" i="0" u="none" strike="noStrike" cap="none" normalizeH="0" baseline="0" dirty="0" err="1">
                <a:ln>
                  <a:noFill/>
                </a:ln>
                <a:solidFill>
                  <a:srgbClr val="242424"/>
                </a:solidFill>
                <a:effectLst/>
                <a:latin typeface="source-code-pro"/>
              </a:rPr>
              <a:t>ChatPromptTemplate.from_messages</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C41A16"/>
                </a:solidFill>
                <a:effectLst/>
                <a:latin typeface="source-code-pro"/>
              </a:rPr>
              <a:t>"system"</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C41A16"/>
                </a:solidFill>
                <a:effectLst/>
                <a:latin typeface="source-code-pro"/>
              </a:rPr>
              <a:t>"""</a:t>
            </a:r>
            <a:br>
              <a:rPr kumimoji="0" lang="en-US" altLang="en-US" sz="1700" b="0" i="0" u="none" strike="noStrike" cap="none" normalizeH="0" baseline="0" dirty="0">
                <a:ln>
                  <a:noFill/>
                </a:ln>
                <a:solidFill>
                  <a:srgbClr val="C41A16"/>
                </a:solidFill>
                <a:effectLst/>
                <a:latin typeface="source-code-pro"/>
              </a:rPr>
            </a:br>
            <a:r>
              <a:rPr kumimoji="0" lang="en-US" altLang="en-US" sz="1700" b="0" i="0" u="none" strike="noStrike" cap="none" normalizeH="0" baseline="0" dirty="0">
                <a:ln>
                  <a:noFill/>
                </a:ln>
                <a:solidFill>
                  <a:srgbClr val="C41A16"/>
                </a:solidFill>
                <a:effectLst/>
                <a:latin typeface="source-code-pro"/>
              </a:rPr>
              <a:t>You are a research assistant that will help generate a research paper.</a:t>
            </a:r>
            <a:br>
              <a:rPr kumimoji="0" lang="en-US" altLang="en-US" sz="1700" b="0" i="0" u="none" strike="noStrike" cap="none" normalizeH="0" baseline="0" dirty="0">
                <a:ln>
                  <a:noFill/>
                </a:ln>
                <a:solidFill>
                  <a:srgbClr val="C41A16"/>
                </a:solidFill>
                <a:effectLst/>
                <a:latin typeface="source-code-pro"/>
              </a:rPr>
            </a:br>
            <a:r>
              <a:rPr kumimoji="0" lang="en-US" altLang="en-US" sz="1700" b="0" i="0" u="none" strike="noStrike" cap="none" normalizeH="0" baseline="0" dirty="0">
                <a:ln>
                  <a:noFill/>
                </a:ln>
                <a:solidFill>
                  <a:srgbClr val="C41A16"/>
                </a:solidFill>
                <a:effectLst/>
                <a:latin typeface="source-code-pro"/>
              </a:rPr>
              <a:t>Answer the user query and use </a:t>
            </a:r>
            <a:r>
              <a:rPr kumimoji="0" lang="en-US" altLang="en-US" sz="1700" b="0" i="0" u="none" strike="noStrike" cap="none" normalizeH="0" baseline="0" dirty="0" err="1">
                <a:ln>
                  <a:noFill/>
                </a:ln>
                <a:solidFill>
                  <a:srgbClr val="C41A16"/>
                </a:solidFill>
                <a:effectLst/>
                <a:latin typeface="source-code-pro"/>
              </a:rPr>
              <a:t>neccessary</a:t>
            </a:r>
            <a:r>
              <a:rPr kumimoji="0" lang="en-US" altLang="en-US" sz="1700" b="0" i="0" u="none" strike="noStrike" cap="none" normalizeH="0" baseline="0" dirty="0">
                <a:ln>
                  <a:noFill/>
                </a:ln>
                <a:solidFill>
                  <a:srgbClr val="C41A16"/>
                </a:solidFill>
                <a:effectLst/>
                <a:latin typeface="source-code-pro"/>
              </a:rPr>
              <a:t> tools. </a:t>
            </a:r>
            <a:br>
              <a:rPr kumimoji="0" lang="en-US" altLang="en-US" sz="1700" b="0" i="0" u="none" strike="noStrike" cap="none" normalizeH="0" baseline="0" dirty="0">
                <a:ln>
                  <a:noFill/>
                </a:ln>
                <a:solidFill>
                  <a:srgbClr val="C41A16"/>
                </a:solidFill>
                <a:effectLst/>
                <a:latin typeface="source-code-pro"/>
              </a:rPr>
            </a:br>
            <a:r>
              <a:rPr kumimoji="0" lang="en-US" altLang="en-US" sz="1700" b="0" i="0" u="none" strike="noStrike" cap="none" normalizeH="0" baseline="0" dirty="0">
                <a:ln>
                  <a:noFill/>
                </a:ln>
                <a:solidFill>
                  <a:srgbClr val="C41A16"/>
                </a:solidFill>
                <a:effectLst/>
                <a:latin typeface="source-code-pro"/>
              </a:rPr>
              <a:t>Wrap the output in this format and provide no other text\n{</a:t>
            </a:r>
            <a:r>
              <a:rPr kumimoji="0" lang="en-US" altLang="en-US" sz="1700" b="0" i="0" u="none" strike="noStrike" cap="none" normalizeH="0" baseline="0" dirty="0" err="1">
                <a:ln>
                  <a:noFill/>
                </a:ln>
                <a:solidFill>
                  <a:srgbClr val="C41A16"/>
                </a:solidFill>
                <a:effectLst/>
                <a:latin typeface="source-code-pro"/>
              </a:rPr>
              <a:t>format_instructions</a:t>
            </a:r>
            <a:r>
              <a:rPr kumimoji="0" lang="en-US" altLang="en-US" sz="1700" b="0" i="0" u="none" strike="noStrike" cap="none" normalizeH="0" baseline="0" dirty="0">
                <a:ln>
                  <a:noFill/>
                </a:ln>
                <a:solidFill>
                  <a:srgbClr val="C41A16"/>
                </a:solidFill>
                <a:effectLst/>
                <a:latin typeface="source-code-pro"/>
              </a:rPr>
              <a:t>}</a:t>
            </a:r>
            <a:br>
              <a:rPr kumimoji="0" lang="en-US" altLang="en-US" sz="1700" b="0" i="0" u="none" strike="noStrike" cap="none" normalizeH="0" baseline="0" dirty="0">
                <a:ln>
                  <a:noFill/>
                </a:ln>
                <a:solidFill>
                  <a:srgbClr val="C41A16"/>
                </a:solidFill>
                <a:effectLst/>
                <a:latin typeface="source-code-pro"/>
              </a:rPr>
            </a:br>
            <a:r>
              <a:rPr kumimoji="0" lang="en-US" altLang="en-US" sz="1700" b="0" i="0" u="none" strike="noStrike" cap="none" normalizeH="0" baseline="0" dirty="0">
                <a:ln>
                  <a:noFill/>
                </a:ln>
                <a:solidFill>
                  <a:srgbClr val="C41A16"/>
                </a:solidFill>
                <a:effectLst/>
                <a:latin typeface="source-code-pro"/>
              </a:rPr>
              <a:t>"""</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r>
              <a:rPr kumimoji="0" lang="en-US" altLang="en-US" sz="1700" b="0" i="0" u="none" strike="noStrike" cap="none" normalizeH="0" baseline="0" dirty="0">
                <a:ln>
                  <a:noFill/>
                </a:ln>
                <a:solidFill>
                  <a:srgbClr val="C41A16"/>
                </a:solidFill>
                <a:effectLst/>
                <a:latin typeface="source-code-pro"/>
              </a:rPr>
              <a:t>"placeholder"</a:t>
            </a:r>
            <a:r>
              <a:rPr kumimoji="0" lang="en-US" altLang="en-US" sz="1700" b="0" i="0" u="none" strike="noStrike" cap="none" normalizeH="0" baseline="0" dirty="0">
                <a:ln>
                  <a:noFill/>
                </a:ln>
                <a:solidFill>
                  <a:srgbClr val="242424"/>
                </a:solidFill>
                <a:effectLst/>
                <a:latin typeface="source-code-pro"/>
              </a:rPr>
              <a:t>, </a:t>
            </a:r>
            <a:r>
              <a:rPr kumimoji="0" lang="en-US" altLang="en-US" sz="1700" b="0" i="0" u="none" strike="noStrike" cap="none" normalizeH="0" baseline="0" dirty="0">
                <a:ln>
                  <a:noFill/>
                </a:ln>
                <a:solidFill>
                  <a:srgbClr val="C41A16"/>
                </a:solidFill>
                <a:effectLst/>
                <a:latin typeface="source-code-pro"/>
              </a:rPr>
              <a:t>"{</a:t>
            </a:r>
            <a:r>
              <a:rPr kumimoji="0" lang="en-US" altLang="en-US" sz="1700" b="0" i="0" u="none" strike="noStrike" cap="none" normalizeH="0" baseline="0" dirty="0" err="1">
                <a:ln>
                  <a:noFill/>
                </a:ln>
                <a:solidFill>
                  <a:srgbClr val="C41A16"/>
                </a:solidFill>
                <a:effectLst/>
                <a:latin typeface="source-code-pro"/>
              </a:rPr>
              <a:t>chat_history</a:t>
            </a:r>
            <a:r>
              <a:rPr kumimoji="0" lang="en-US" altLang="en-US" sz="1700" b="0" i="0" u="none" strike="noStrike" cap="none" normalizeH="0" baseline="0" dirty="0">
                <a:ln>
                  <a:noFill/>
                </a:ln>
                <a:solidFill>
                  <a:srgbClr val="C41A16"/>
                </a:solidFill>
                <a:effectLst/>
                <a:latin typeface="source-code-pro"/>
              </a:rPr>
              <a:t>}"</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r>
              <a:rPr kumimoji="0" lang="en-US" altLang="en-US" sz="1700" b="0" i="0" u="none" strike="noStrike" cap="none" normalizeH="0" baseline="0" dirty="0">
                <a:ln>
                  <a:noFill/>
                </a:ln>
                <a:solidFill>
                  <a:srgbClr val="C41A16"/>
                </a:solidFill>
                <a:effectLst/>
                <a:latin typeface="source-code-pro"/>
              </a:rPr>
              <a:t>"human"</a:t>
            </a:r>
            <a:r>
              <a:rPr kumimoji="0" lang="en-US" altLang="en-US" sz="1700" b="0" i="0" u="none" strike="noStrike" cap="none" normalizeH="0" baseline="0" dirty="0">
                <a:ln>
                  <a:noFill/>
                </a:ln>
                <a:solidFill>
                  <a:srgbClr val="242424"/>
                </a:solidFill>
                <a:effectLst/>
                <a:latin typeface="source-code-pro"/>
              </a:rPr>
              <a:t>, </a:t>
            </a:r>
            <a:r>
              <a:rPr kumimoji="0" lang="en-US" altLang="en-US" sz="1700" b="0" i="0" u="none" strike="noStrike" cap="none" normalizeH="0" baseline="0" dirty="0">
                <a:ln>
                  <a:noFill/>
                </a:ln>
                <a:solidFill>
                  <a:srgbClr val="C41A16"/>
                </a:solidFill>
                <a:effectLst/>
                <a:latin typeface="source-code-pro"/>
              </a:rPr>
              <a:t>"{query}"</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r>
              <a:rPr kumimoji="0" lang="en-US" altLang="en-US" sz="1700" b="0" i="0" u="none" strike="noStrike" cap="none" normalizeH="0" baseline="0" dirty="0">
                <a:ln>
                  <a:noFill/>
                </a:ln>
                <a:solidFill>
                  <a:srgbClr val="C41A16"/>
                </a:solidFill>
                <a:effectLst/>
                <a:latin typeface="source-code-pro"/>
              </a:rPr>
              <a:t>"placeholder"</a:t>
            </a:r>
            <a:r>
              <a:rPr kumimoji="0" lang="en-US" altLang="en-US" sz="1700" b="0" i="0" u="none" strike="noStrike" cap="none" normalizeH="0" baseline="0" dirty="0">
                <a:ln>
                  <a:noFill/>
                </a:ln>
                <a:solidFill>
                  <a:srgbClr val="242424"/>
                </a:solidFill>
                <a:effectLst/>
                <a:latin typeface="source-code-pro"/>
              </a:rPr>
              <a:t>, </a:t>
            </a:r>
            <a:r>
              <a:rPr kumimoji="0" lang="en-US" altLang="en-US" sz="1700" b="0" i="0" u="none" strike="noStrike" cap="none" normalizeH="0" baseline="0" dirty="0">
                <a:ln>
                  <a:noFill/>
                </a:ln>
                <a:solidFill>
                  <a:srgbClr val="C41A16"/>
                </a:solidFill>
                <a:effectLst/>
                <a:latin typeface="source-code-pro"/>
              </a:rPr>
              <a:t>"{</a:t>
            </a:r>
            <a:r>
              <a:rPr kumimoji="0" lang="en-US" altLang="en-US" sz="1700" b="0" i="0" u="none" strike="noStrike" cap="none" normalizeH="0" baseline="0" dirty="0" err="1">
                <a:ln>
                  <a:noFill/>
                </a:ln>
                <a:solidFill>
                  <a:srgbClr val="C41A16"/>
                </a:solidFill>
                <a:effectLst/>
                <a:latin typeface="source-code-pro"/>
              </a:rPr>
              <a:t>agent_scratchpad</a:t>
            </a:r>
            <a:r>
              <a:rPr kumimoji="0" lang="en-US" altLang="en-US" sz="1700" b="0" i="0" u="none" strike="noStrike" cap="none" normalizeH="0" baseline="0" dirty="0">
                <a:ln>
                  <a:noFill/>
                </a:ln>
                <a:solidFill>
                  <a:srgbClr val="C41A16"/>
                </a:solidFill>
                <a:effectLst/>
                <a:latin typeface="source-code-pro"/>
              </a:rPr>
              <a:t>}"</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t>
            </a:r>
            <a:r>
              <a:rPr lang="en-US" altLang="en-US" sz="1700" dirty="0">
                <a:latin typeface="source-code-pro"/>
              </a:rPr>
              <a:t> </a:t>
            </a:r>
            <a:r>
              <a:rPr kumimoji="0" lang="en-US" altLang="en-US" sz="1700" b="0" i="0" u="none" strike="noStrike" cap="none" normalizeH="0" baseline="0" dirty="0">
                <a:ln>
                  <a:noFill/>
                </a:ln>
                <a:solidFill>
                  <a:srgbClr val="242424"/>
                </a:solidFill>
                <a:effectLst/>
                <a:latin typeface="source-code-pro"/>
              </a:rPr>
              <a:t>).partial(</a:t>
            </a:r>
            <a:r>
              <a:rPr kumimoji="0" lang="en-US" altLang="en-US" sz="1700" b="0" i="0" u="none" strike="noStrike" cap="none" normalizeH="0" baseline="0" dirty="0" err="1">
                <a:ln>
                  <a:noFill/>
                </a:ln>
                <a:solidFill>
                  <a:srgbClr val="242424"/>
                </a:solidFill>
                <a:effectLst/>
                <a:latin typeface="source-code-pro"/>
              </a:rPr>
              <a:t>format_instructions</a:t>
            </a:r>
            <a:r>
              <a:rPr kumimoji="0" lang="en-US" altLang="en-US" sz="1700" b="0" i="0" u="none" strike="noStrike" cap="none" normalizeH="0" baseline="0" dirty="0">
                <a:ln>
                  <a:noFill/>
                </a:ln>
                <a:solidFill>
                  <a:srgbClr val="242424"/>
                </a:solidFill>
                <a:effectLst/>
                <a:latin typeface="source-code-pro"/>
              </a:rPr>
              <a:t>=</a:t>
            </a:r>
            <a:r>
              <a:rPr kumimoji="0" lang="en-US" altLang="en-US" sz="1700" b="0" i="0" u="none" strike="noStrike" cap="none" normalizeH="0" baseline="0" dirty="0" err="1">
                <a:ln>
                  <a:noFill/>
                </a:ln>
                <a:solidFill>
                  <a:srgbClr val="242424"/>
                </a:solidFill>
                <a:effectLst/>
                <a:latin typeface="source-code-pro"/>
              </a:rPr>
              <a:t>parser.get_format_instructions</a:t>
            </a:r>
            <a:r>
              <a:rPr kumimoji="0" lang="en-US" altLang="en-US" sz="1700" b="0" i="0" u="none" strike="noStrike" cap="none" normalizeH="0" baseline="0" dirty="0">
                <a:ln>
                  <a:noFill/>
                </a:ln>
                <a:solidFill>
                  <a:srgbClr val="242424"/>
                </a:solidFill>
                <a:effectLst/>
                <a:latin typeface="source-code-pro"/>
              </a:rPr>
              <a:t>())</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
        <p:nvSpPr>
          <p:cNvPr id="7" name="Rectangle 3">
            <a:extLst>
              <a:ext uri="{FF2B5EF4-FFF2-40B4-BE49-F238E27FC236}">
                <a16:creationId xmlns:a16="http://schemas.microsoft.com/office/drawing/2014/main" id="{362F2293-E652-83BF-F442-1E2979183E57}"/>
              </a:ext>
            </a:extLst>
          </p:cNvPr>
          <p:cNvSpPr>
            <a:spLocks noChangeArrowheads="1"/>
          </p:cNvSpPr>
          <p:nvPr/>
        </p:nvSpPr>
        <p:spPr bwMode="auto">
          <a:xfrm>
            <a:off x="615778" y="5059287"/>
            <a:ext cx="6438165" cy="1400383"/>
          </a:xfrm>
          <a:prstGeom prst="rect">
            <a:avLst/>
          </a:prstGeom>
          <a:noFill/>
          <a:ln w="952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700" b="0" i="0" u="none" strike="noStrike" cap="none" normalizeH="0" baseline="0" dirty="0">
                <a:ln>
                  <a:noFill/>
                </a:ln>
                <a:solidFill>
                  <a:srgbClr val="242424"/>
                </a:solidFill>
                <a:effectLst/>
                <a:latin typeface="source-code-pro"/>
              </a:rPr>
              <a:t>tools = [</a:t>
            </a:r>
            <a:r>
              <a:rPr kumimoji="0" lang="en-US" altLang="en-US" sz="1700" b="0" i="0" u="none" strike="noStrike" cap="none" normalizeH="0" baseline="0" dirty="0" err="1">
                <a:ln>
                  <a:noFill/>
                </a:ln>
                <a:solidFill>
                  <a:srgbClr val="242424"/>
                </a:solidFill>
                <a:effectLst/>
                <a:latin typeface="source-code-pro"/>
              </a:rPr>
              <a:t>search_tool</a:t>
            </a:r>
            <a:r>
              <a:rPr kumimoji="0" lang="en-US" altLang="en-US" sz="1700" b="0" i="0" u="none" strike="noStrike" cap="none" normalizeH="0" baseline="0" dirty="0">
                <a:ln>
                  <a:noFill/>
                </a:ln>
                <a:solidFill>
                  <a:srgbClr val="242424"/>
                </a:solidFill>
                <a:effectLst/>
                <a:latin typeface="source-code-pro"/>
              </a:rPr>
              <a:t>, </a:t>
            </a:r>
            <a:r>
              <a:rPr kumimoji="0" lang="en-US" altLang="en-US" sz="1700" b="0" i="0" u="none" strike="noStrike" cap="none" normalizeH="0" baseline="0" dirty="0" err="1">
                <a:ln>
                  <a:noFill/>
                </a:ln>
                <a:solidFill>
                  <a:srgbClr val="242424"/>
                </a:solidFill>
                <a:effectLst/>
                <a:latin typeface="source-code-pro"/>
              </a:rPr>
              <a:t>wiki_tool</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agent = </a:t>
            </a:r>
            <a:r>
              <a:rPr kumimoji="0" lang="en-US" altLang="en-US" sz="1700" b="0" i="0" u="none" strike="noStrike" cap="none" normalizeH="0" baseline="0" dirty="0" err="1">
                <a:ln>
                  <a:noFill/>
                </a:ln>
                <a:solidFill>
                  <a:srgbClr val="242424"/>
                </a:solidFill>
                <a:effectLst/>
                <a:latin typeface="source-code-pro"/>
              </a:rPr>
              <a:t>create_tool_calling_agent</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err="1">
                <a:ln>
                  <a:noFill/>
                </a:ln>
                <a:solidFill>
                  <a:srgbClr val="242424"/>
                </a:solidFill>
                <a:effectLst/>
                <a:latin typeface="source-code-pro"/>
              </a:rPr>
              <a:t>llm</a:t>
            </a:r>
            <a:r>
              <a:rPr kumimoji="0" lang="en-US" altLang="en-US" sz="1700" b="0" i="0" u="none" strike="noStrike" cap="none" normalizeH="0" baseline="0" dirty="0">
                <a:ln>
                  <a:noFill/>
                </a:ln>
                <a:solidFill>
                  <a:srgbClr val="242424"/>
                </a:solidFill>
                <a:effectLst/>
                <a:latin typeface="source-code-pro"/>
              </a:rPr>
              <a:t>=</a:t>
            </a:r>
            <a:r>
              <a:rPr kumimoji="0" lang="en-US" altLang="en-US" sz="1700" b="0" i="0" u="none" strike="noStrike" cap="none" normalizeH="0" baseline="0" dirty="0" err="1">
                <a:ln>
                  <a:noFill/>
                </a:ln>
                <a:solidFill>
                  <a:srgbClr val="242424"/>
                </a:solidFill>
                <a:effectLst/>
                <a:latin typeface="source-code-pro"/>
              </a:rPr>
              <a:t>llm</a:t>
            </a:r>
            <a:r>
              <a:rPr kumimoji="0" lang="en-US" altLang="en-US" sz="1700" b="0" i="0" u="none" strike="noStrike" cap="none" normalizeH="0" baseline="0" dirty="0">
                <a:ln>
                  <a:noFill/>
                </a:ln>
                <a:solidFill>
                  <a:srgbClr val="242424"/>
                </a:solidFill>
                <a:effectLst/>
                <a:latin typeface="source-code-pro"/>
              </a:rPr>
              <a: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prompt=prompt,</a:t>
            </a:r>
            <a:br>
              <a:rPr kumimoji="0" lang="en-US" altLang="en-US" sz="1700" b="0" i="0" u="none" strike="noStrike" cap="none" normalizeH="0" baseline="0" dirty="0">
                <a:ln>
                  <a:noFill/>
                </a:ln>
                <a:solidFill>
                  <a:schemeClr val="tx1"/>
                </a:solidFill>
                <a:effectLst/>
              </a:rPr>
            </a:br>
            <a:r>
              <a:rPr kumimoji="0" lang="en-US" altLang="en-US" sz="1700" b="0" i="0" u="none" strike="noStrike" cap="none" normalizeH="0" baseline="0" dirty="0">
                <a:ln>
                  <a:noFill/>
                </a:ln>
                <a:solidFill>
                  <a:srgbClr val="242424"/>
                </a:solidFill>
                <a:effectLst/>
                <a:latin typeface="source-code-pro"/>
              </a:rPr>
              <a:t>tools=tools)</a:t>
            </a:r>
            <a:endParaRPr kumimoji="0" lang="en-US" altLang="en-US" sz="17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765925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209</TotalTime>
  <Words>677</Words>
  <Application>Microsoft Macintosh PowerPoint</Application>
  <PresentationFormat>Widescreen</PresentationFormat>
  <Paragraphs>61</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source-code-pro</vt:lpstr>
      <vt:lpstr>Office Theme</vt:lpstr>
      <vt:lpstr>Agents introductions using Langchain </vt:lpstr>
      <vt:lpstr>What is Agent? </vt:lpstr>
      <vt:lpstr>PowerPoint Presentation</vt:lpstr>
      <vt:lpstr>LangChain output parsing works with prompt templates</vt:lpstr>
      <vt:lpstr>What are Tools?</vt:lpstr>
      <vt:lpstr>LLM/ RAG / AGENT</vt:lpstr>
      <vt:lpstr>AI Agent vs AI Automation</vt:lpstr>
      <vt:lpstr>Code</vt:lpstr>
      <vt:lpstr>Create prompt and tool for the agent</vt:lpstr>
      <vt:lpstr>Run &amp; Test the Agent</vt:lpstr>
      <vt:lpstr>Types of Agents or Agentic Patterns</vt:lpstr>
      <vt:lpstr>Benefits of AI Agents</vt:lpstr>
      <vt:lpstr>Product Examples of Artificial Intelligent Agents </vt:lpstr>
      <vt:lpstr>Built-in AI Agent Framework or Platform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Microsoft Office User</cp:lastModifiedBy>
  <cp:revision>34</cp:revision>
  <dcterms:created xsi:type="dcterms:W3CDTF">2025-10-13T04:54:12Z</dcterms:created>
  <dcterms:modified xsi:type="dcterms:W3CDTF">2025-10-13T08:23:56Z</dcterms:modified>
</cp:coreProperties>
</file>

<file path=docProps/thumbnail.jpeg>
</file>